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3" r:id="rId4"/>
    <p:sldId id="261" r:id="rId5"/>
    <p:sldId id="282" r:id="rId6"/>
    <p:sldId id="281" r:id="rId7"/>
    <p:sldId id="264" r:id="rId8"/>
    <p:sldId id="265" r:id="rId9"/>
    <p:sldId id="266" r:id="rId10"/>
    <p:sldId id="267" r:id="rId11"/>
    <p:sldId id="268" r:id="rId12"/>
    <p:sldId id="273" r:id="rId13"/>
    <p:sldId id="274" r:id="rId14"/>
    <p:sldId id="269" r:id="rId15"/>
    <p:sldId id="270" r:id="rId16"/>
    <p:sldId id="271" r:id="rId17"/>
    <p:sldId id="272" r:id="rId18"/>
    <p:sldId id="259" r:id="rId19"/>
    <p:sldId id="262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0C39-A8B7-49CC-BCA0-CFAA2A9B1A7B}" type="datetimeFigureOut">
              <a:rPr lang="hr-HR" smtClean="0"/>
              <a:t>10.3.2018.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68AD110-5516-46D3-AA2C-D08D1E4C2EE2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0C39-A8B7-49CC-BCA0-CFAA2A9B1A7B}" type="datetimeFigureOut">
              <a:rPr lang="hr-HR" smtClean="0"/>
              <a:t>10.3.2018.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D110-5516-46D3-AA2C-D08D1E4C2EE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0C39-A8B7-49CC-BCA0-CFAA2A9B1A7B}" type="datetimeFigureOut">
              <a:rPr lang="hr-HR" smtClean="0"/>
              <a:t>10.3.2018.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D110-5516-46D3-AA2C-D08D1E4C2EE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0C39-A8B7-49CC-BCA0-CFAA2A9B1A7B}" type="datetimeFigureOut">
              <a:rPr lang="hr-HR" smtClean="0"/>
              <a:t>10.3.2018.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D110-5516-46D3-AA2C-D08D1E4C2EE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0C39-A8B7-49CC-BCA0-CFAA2A9B1A7B}" type="datetimeFigureOut">
              <a:rPr lang="hr-HR" smtClean="0"/>
              <a:t>10.3.2018.</a:t>
            </a:fld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D110-5516-46D3-AA2C-D08D1E4C2EE2}" type="slidenum">
              <a:rPr lang="hr-HR" smtClean="0"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0C39-A8B7-49CC-BCA0-CFAA2A9B1A7B}" type="datetimeFigureOut">
              <a:rPr lang="hr-HR" smtClean="0"/>
              <a:t>10.3.2018.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D110-5516-46D3-AA2C-D08D1E4C2EE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0C39-A8B7-49CC-BCA0-CFAA2A9B1A7B}" type="datetimeFigureOut">
              <a:rPr lang="hr-HR" smtClean="0"/>
              <a:t>10.3.2018.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D110-5516-46D3-AA2C-D08D1E4C2EE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0C39-A8B7-49CC-BCA0-CFAA2A9B1A7B}" type="datetimeFigureOut">
              <a:rPr lang="hr-HR" smtClean="0"/>
              <a:t>10.3.2018.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D110-5516-46D3-AA2C-D08D1E4C2EE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0C39-A8B7-49CC-BCA0-CFAA2A9B1A7B}" type="datetimeFigureOut">
              <a:rPr lang="hr-HR" smtClean="0"/>
              <a:t>10.3.2018.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D110-5516-46D3-AA2C-D08D1E4C2EE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0C39-A8B7-49CC-BCA0-CFAA2A9B1A7B}" type="datetimeFigureOut">
              <a:rPr lang="hr-HR" smtClean="0"/>
              <a:t>10.3.2018.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D110-5516-46D3-AA2C-D08D1E4C2EE2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0C39-A8B7-49CC-BCA0-CFAA2A9B1A7B}" type="datetimeFigureOut">
              <a:rPr lang="hr-HR" smtClean="0"/>
              <a:t>10.3.2018.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D110-5516-46D3-AA2C-D08D1E4C2EE2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97A0C39-A8B7-49CC-BCA0-CFAA2A9B1A7B}" type="datetimeFigureOut">
              <a:rPr lang="hr-HR" smtClean="0"/>
              <a:t>10.3.2018.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68AD110-5516-46D3-AA2C-D08D1E4C2EE2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hr-HR" sz="2800" b="1" dirty="0" smtClean="0"/>
              <a:t>12. Veljače 2018.</a:t>
            </a:r>
            <a:endParaRPr lang="hr-HR" sz="2800" b="1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4400" dirty="0" smtClean="0"/>
              <a:t>100-ti dan škole</a:t>
            </a:r>
            <a:endParaRPr lang="hr-HR" sz="4400" dirty="0"/>
          </a:p>
        </p:txBody>
      </p:sp>
    </p:spTree>
    <p:extLst>
      <p:ext uri="{BB962C8B-B14F-4D97-AF65-F5344CB8AC3E}">
        <p14:creationId xmlns:p14="http://schemas.microsoft.com/office/powerpoint/2010/main" val="144521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Radna mjesta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b="1" dirty="0"/>
              <a:t>LIKOVNA KULTURA-Bojanje različitih oblika do 100 prema likovnoj uputi</a:t>
            </a:r>
            <a:r>
              <a:rPr lang="hr-HR" dirty="0"/>
              <a:t>-učenici dobivaju nastavni listić na kojem se nalazi 100 različitih oblika; jedan učenik baca dvije kockice, zbraja i rezultat govori dvojici učenika koji </a:t>
            </a:r>
            <a:r>
              <a:rPr lang="hr-HR" dirty="0" err="1"/>
              <a:t>bojaju</a:t>
            </a:r>
            <a:r>
              <a:rPr lang="hr-HR" dirty="0"/>
              <a:t> sa svake strane različite oblike prema likovnoj uputi koja se također izvlači ( </a:t>
            </a:r>
            <a:r>
              <a:rPr lang="hr-HR" dirty="0" err="1"/>
              <a:t>obojaj</a:t>
            </a:r>
            <a:r>
              <a:rPr lang="hr-HR" dirty="0"/>
              <a:t> toplom bojom, </a:t>
            </a:r>
            <a:r>
              <a:rPr lang="hr-HR" dirty="0" err="1"/>
              <a:t>obojaj</a:t>
            </a:r>
            <a:r>
              <a:rPr lang="hr-HR" dirty="0"/>
              <a:t> hladnom bojom, </a:t>
            </a:r>
            <a:r>
              <a:rPr lang="hr-HR" dirty="0" err="1"/>
              <a:t>obojaj</a:t>
            </a:r>
            <a:r>
              <a:rPr lang="hr-HR" dirty="0"/>
              <a:t> izvedenom bojom, </a:t>
            </a:r>
            <a:r>
              <a:rPr lang="hr-HR" dirty="0" err="1"/>
              <a:t>obojaj</a:t>
            </a:r>
            <a:r>
              <a:rPr lang="hr-HR" dirty="0"/>
              <a:t> osnovnom bojom, ispuni ravnim crtama, ispuni zakrivljenim crtama)-</a:t>
            </a:r>
            <a:r>
              <a:rPr lang="hr-HR" b="1" dirty="0"/>
              <a:t>HELGA</a:t>
            </a:r>
            <a:endParaRPr lang="hr-HR" dirty="0"/>
          </a:p>
          <a:p>
            <a:r>
              <a:rPr lang="hr-HR" b="1" dirty="0"/>
              <a:t>                                         -izrada pahuljica i snjegovića-</a:t>
            </a:r>
            <a:r>
              <a:rPr lang="hr-HR" dirty="0"/>
              <a:t>učenici moraju izraditi 10 pahuljica u skupini i zalijepiti ih na predložak snjegovića na plakatu; pahuljice trebaju biti maštovite i kreativne-</a:t>
            </a:r>
            <a:r>
              <a:rPr lang="hr-HR" b="1" dirty="0"/>
              <a:t>BRANKICA</a:t>
            </a:r>
            <a:endParaRPr lang="hr-HR" dirty="0"/>
          </a:p>
          <a:p>
            <a:r>
              <a:rPr lang="hr-HR" b="1" dirty="0"/>
              <a:t>                                         -ja kao stogodišnjak!</a:t>
            </a:r>
            <a:r>
              <a:rPr lang="hr-HR" dirty="0"/>
              <a:t>-učenici slikaju sebe; moraju se prikazati kao stogodišnjaci-</a:t>
            </a:r>
            <a:r>
              <a:rPr lang="hr-HR" b="1" dirty="0"/>
              <a:t>HELGA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7637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Radna mjesta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/>
              <a:t> </a:t>
            </a:r>
          </a:p>
          <a:p>
            <a:r>
              <a:rPr lang="hr-HR" b="1" dirty="0"/>
              <a:t>TZK-OPV: </a:t>
            </a:r>
            <a:r>
              <a:rPr lang="hr-HR" dirty="0"/>
              <a:t>10 vježbi koje se ponavljaju 10 puta</a:t>
            </a:r>
          </a:p>
          <a:p>
            <a:pPr lvl="0"/>
            <a:r>
              <a:rPr lang="hr-HR" dirty="0"/>
              <a:t>vježba: 10 kruženja glavom</a:t>
            </a:r>
          </a:p>
          <a:p>
            <a:pPr lvl="0"/>
            <a:r>
              <a:rPr lang="hr-HR" dirty="0"/>
              <a:t>vježba: 10 pljeskanja</a:t>
            </a:r>
          </a:p>
          <a:p>
            <a:pPr lvl="0"/>
            <a:r>
              <a:rPr lang="hr-HR" dirty="0"/>
              <a:t>vježba: 10 pokreta plivanja unazad</a:t>
            </a:r>
          </a:p>
          <a:p>
            <a:pPr lvl="0"/>
            <a:r>
              <a:rPr lang="hr-HR" dirty="0"/>
              <a:t>vježba: 10 kruženja bokovima</a:t>
            </a:r>
          </a:p>
          <a:p>
            <a:pPr lvl="0"/>
            <a:r>
              <a:rPr lang="hr-HR" dirty="0"/>
              <a:t>vježba: 10 doticanja nožnih prstiju</a:t>
            </a:r>
          </a:p>
          <a:p>
            <a:pPr lvl="0"/>
            <a:r>
              <a:rPr lang="hr-HR" dirty="0"/>
              <a:t>vježba: 10 iskoraka za lijevu nogu</a:t>
            </a:r>
          </a:p>
          <a:p>
            <a:pPr lvl="0"/>
            <a:r>
              <a:rPr lang="hr-HR" dirty="0"/>
              <a:t>vježba: 10 iskoraka za desnu nogu</a:t>
            </a:r>
          </a:p>
          <a:p>
            <a:pPr lvl="0"/>
            <a:r>
              <a:rPr lang="hr-HR" dirty="0"/>
              <a:t>vježba: 10 stupanja nogama i rukama</a:t>
            </a:r>
          </a:p>
          <a:p>
            <a:pPr lvl="0"/>
            <a:r>
              <a:rPr lang="hr-HR" dirty="0"/>
              <a:t>vježba: 10 čučnjeva</a:t>
            </a:r>
          </a:p>
          <a:p>
            <a:pPr lvl="0"/>
            <a:r>
              <a:rPr lang="hr-HR" dirty="0"/>
              <a:t>vježba: 10 skokova u zrak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1532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Radna </a:t>
            </a:r>
            <a:r>
              <a:rPr lang="hr-HR" b="1" dirty="0" smtClean="0"/>
              <a:t>mjesta-100 satova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0" r="18282"/>
          <a:stretch/>
        </p:blipFill>
        <p:spPr>
          <a:xfrm>
            <a:off x="899592" y="1340768"/>
            <a:ext cx="3408685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2" t="6498" r="12879" b="26970"/>
          <a:stretch/>
        </p:blipFill>
        <p:spPr>
          <a:xfrm>
            <a:off x="179512" y="4022332"/>
            <a:ext cx="4613675" cy="23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3" t="16162" b="18384"/>
          <a:stretch/>
        </p:blipFill>
        <p:spPr>
          <a:xfrm>
            <a:off x="5148064" y="1777896"/>
            <a:ext cx="3120303" cy="4488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0748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/>
              <a:t>Radna </a:t>
            </a:r>
            <a:r>
              <a:rPr lang="hr-HR" b="1" dirty="0" smtClean="0"/>
              <a:t>mjesta-10 TEMA IZ PRIRODE</a:t>
            </a:r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1" t="19482" b="27616"/>
          <a:stretch/>
        </p:blipFill>
        <p:spPr>
          <a:xfrm>
            <a:off x="323528" y="1628994"/>
            <a:ext cx="5400000" cy="2070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4" t="11313" b="23030"/>
          <a:stretch/>
        </p:blipFill>
        <p:spPr>
          <a:xfrm>
            <a:off x="5902036" y="1700808"/>
            <a:ext cx="3098084" cy="39078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6" t="16401" b="26162"/>
          <a:stretch/>
        </p:blipFill>
        <p:spPr>
          <a:xfrm>
            <a:off x="323528" y="4005064"/>
            <a:ext cx="5400000" cy="22533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9704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Radna </a:t>
            </a:r>
            <a:r>
              <a:rPr lang="hr-HR" b="1" dirty="0" smtClean="0"/>
              <a:t>mjesta-ZA 100 KUNA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" t="24234" r="7056" b="13044"/>
          <a:stretch/>
        </p:blipFill>
        <p:spPr>
          <a:xfrm>
            <a:off x="251520" y="1340795"/>
            <a:ext cx="5040000" cy="1987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31" b="11920"/>
          <a:stretch/>
        </p:blipFill>
        <p:spPr>
          <a:xfrm>
            <a:off x="5580112" y="1484784"/>
            <a:ext cx="3240000" cy="4317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8" t="15118" r="5889" b="10808"/>
          <a:stretch/>
        </p:blipFill>
        <p:spPr>
          <a:xfrm>
            <a:off x="323527" y="3643327"/>
            <a:ext cx="4982763" cy="29522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8238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Radna </a:t>
            </a:r>
            <a:r>
              <a:rPr lang="hr-HR" b="1" dirty="0" smtClean="0"/>
              <a:t>mjesta-neki su uspjeli!</a:t>
            </a:r>
            <a:endParaRPr lang="hr-HR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" t="6811" b="10194"/>
          <a:stretch/>
        </p:blipFill>
        <p:spPr>
          <a:xfrm>
            <a:off x="858982" y="2050473"/>
            <a:ext cx="7600629" cy="36298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1384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Radna </a:t>
            </a:r>
            <a:r>
              <a:rPr lang="hr-HR" b="1" dirty="0" smtClean="0"/>
              <a:t>mjesta-BINGO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59366"/>
            <a:ext cx="2232000" cy="396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8" b="20000"/>
          <a:stretch/>
        </p:blipFill>
        <p:spPr>
          <a:xfrm>
            <a:off x="2915816" y="1788323"/>
            <a:ext cx="2592000" cy="4037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0" r="4029" b="20808"/>
          <a:stretch/>
        </p:blipFill>
        <p:spPr>
          <a:xfrm>
            <a:off x="5652120" y="1811484"/>
            <a:ext cx="2952000" cy="40101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5390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Radna </a:t>
            </a:r>
            <a:r>
              <a:rPr lang="hr-HR" b="1" dirty="0" smtClean="0"/>
              <a:t>mjesta-100 zadataka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4" t="17811" r="19915" b="20330"/>
          <a:stretch/>
        </p:blipFill>
        <p:spPr>
          <a:xfrm>
            <a:off x="323528" y="1772816"/>
            <a:ext cx="5430982" cy="3733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8" t="18788" r="23064" b="37576"/>
          <a:stretch/>
        </p:blipFill>
        <p:spPr>
          <a:xfrm>
            <a:off x="6012160" y="1844824"/>
            <a:ext cx="1981200" cy="29925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5652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Radna mjesta-razumijem što čitam</a:t>
            </a:r>
            <a:endParaRPr lang="hr-HR" b="1" dirty="0"/>
          </a:p>
        </p:txBody>
      </p:sp>
      <p:pic>
        <p:nvPicPr>
          <p:cNvPr id="4" name="Rezervirano mjesto sadržaj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57283"/>
            <a:ext cx="2460129" cy="4373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7" t="23468" r="4394" b="21852"/>
          <a:stretch/>
        </p:blipFill>
        <p:spPr>
          <a:xfrm>
            <a:off x="3131840" y="1556793"/>
            <a:ext cx="5760000" cy="2016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11347" r="9242"/>
          <a:stretch/>
        </p:blipFill>
        <p:spPr>
          <a:xfrm>
            <a:off x="3419872" y="3789040"/>
            <a:ext cx="4567735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256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RADNA MJESTA-100 imenica</a:t>
            </a:r>
            <a:endParaRPr lang="hr-HR" b="1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1" t="7127" r="9551" b="4807"/>
          <a:stretch/>
        </p:blipFill>
        <p:spPr>
          <a:xfrm>
            <a:off x="251520" y="2204864"/>
            <a:ext cx="4475400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3" r="5909" b="2189"/>
          <a:stretch/>
        </p:blipFill>
        <p:spPr>
          <a:xfrm>
            <a:off x="4932040" y="3501008"/>
            <a:ext cx="4021080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0109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ZAJEDNIČKO FOTOGRAFIRANJE</a:t>
            </a:r>
            <a:endParaRPr lang="hr-HR" b="1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2" t="17542" r="28144" b="31414"/>
          <a:stretch/>
        </p:blipFill>
        <p:spPr>
          <a:xfrm>
            <a:off x="251520" y="1340768"/>
            <a:ext cx="3962400" cy="2625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7" t="14580" r="33674" b="17811"/>
          <a:stretch/>
        </p:blipFill>
        <p:spPr>
          <a:xfrm>
            <a:off x="4213920" y="3138977"/>
            <a:ext cx="4655128" cy="34774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2611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RADNA MJESTA-100 </a:t>
            </a:r>
            <a:r>
              <a:rPr lang="hr-HR" b="1" dirty="0" smtClean="0"/>
              <a:t>PAHULJICA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6"/>
            <a:ext cx="2460129" cy="4373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76" b="6229"/>
          <a:stretch/>
        </p:blipFill>
        <p:spPr>
          <a:xfrm>
            <a:off x="3923928" y="1268760"/>
            <a:ext cx="3937916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r="25909"/>
          <a:stretch/>
        </p:blipFill>
        <p:spPr>
          <a:xfrm>
            <a:off x="3401224" y="4077072"/>
            <a:ext cx="3607939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1317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RADNA </a:t>
            </a:r>
            <a:r>
              <a:rPr lang="hr-HR" b="1" dirty="0" smtClean="0"/>
              <a:t>MJESTA-JA SA 100 GODINA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8" t="14097" r="7949" b="7025"/>
          <a:stretch/>
        </p:blipFill>
        <p:spPr>
          <a:xfrm>
            <a:off x="323528" y="1268760"/>
            <a:ext cx="5377702" cy="34497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7" t="8116" r="54697" b="6767"/>
          <a:stretch/>
        </p:blipFill>
        <p:spPr>
          <a:xfrm>
            <a:off x="6084168" y="1268760"/>
            <a:ext cx="2520000" cy="30393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1" t="11616" r="17575" b="2458"/>
          <a:stretch/>
        </p:blipFill>
        <p:spPr>
          <a:xfrm>
            <a:off x="6084168" y="4149080"/>
            <a:ext cx="252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21" t="30202" r="30758" b="5691"/>
          <a:stretch/>
        </p:blipFill>
        <p:spPr>
          <a:xfrm>
            <a:off x="346760" y="4806651"/>
            <a:ext cx="1516228" cy="201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4" t="22661" r="38940" b="11503"/>
          <a:stretch/>
        </p:blipFill>
        <p:spPr>
          <a:xfrm>
            <a:off x="2843808" y="4824651"/>
            <a:ext cx="2333033" cy="19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8156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/>
              <a:t>RADNA </a:t>
            </a:r>
            <a:r>
              <a:rPr lang="hr-HR" b="1" dirty="0" smtClean="0"/>
              <a:t>MJESTA-OBOJAJ 100 OBLIKA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" t="7446" r="2602" b="12727"/>
          <a:stretch/>
        </p:blipFill>
        <p:spPr>
          <a:xfrm>
            <a:off x="762000" y="2078182"/>
            <a:ext cx="7495309" cy="34913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3638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b="1" dirty="0"/>
              <a:t>RADNA MJESTA-OBOJAJ </a:t>
            </a: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 smtClean="0"/>
              <a:t>                           100 </a:t>
            </a:r>
            <a:r>
              <a:rPr lang="hr-HR" b="1" dirty="0"/>
              <a:t>OBLIKA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3" b="14628"/>
          <a:stretch/>
        </p:blipFill>
        <p:spPr>
          <a:xfrm>
            <a:off x="323528" y="1340768"/>
            <a:ext cx="2310719" cy="3733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7" t="17542" b="18350"/>
          <a:stretch/>
        </p:blipFill>
        <p:spPr>
          <a:xfrm>
            <a:off x="1758217" y="3984075"/>
            <a:ext cx="7200000" cy="26943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" t="7273" r="13008" b="15757"/>
          <a:stretch/>
        </p:blipFill>
        <p:spPr>
          <a:xfrm>
            <a:off x="5868144" y="184588"/>
            <a:ext cx="2192594" cy="37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6258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MJESTA ZA ZABAVU-BROJANJE PO 100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98" b="23498"/>
          <a:stretch/>
        </p:blipFill>
        <p:spPr>
          <a:xfrm>
            <a:off x="611560" y="1268760"/>
            <a:ext cx="7775223" cy="25630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35" r="17121" b="2457"/>
          <a:stretch/>
        </p:blipFill>
        <p:spPr>
          <a:xfrm>
            <a:off x="4572000" y="4149080"/>
            <a:ext cx="4320000" cy="23692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Rezervirano mjesto sadržaja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" t="20433" r="12813" b="7342"/>
          <a:stretch/>
        </p:blipFill>
        <p:spPr>
          <a:xfrm>
            <a:off x="107504" y="4244728"/>
            <a:ext cx="4248000" cy="21779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1334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MJESTA ZA </a:t>
            </a:r>
            <a:r>
              <a:rPr lang="hr-HR" dirty="0" smtClean="0"/>
              <a:t>ZABAVU-100 LEGIĆA</a:t>
            </a:r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2" t="15758" r="6184" b="42121"/>
          <a:stretch/>
        </p:blipFill>
        <p:spPr>
          <a:xfrm>
            <a:off x="251520" y="1480608"/>
            <a:ext cx="3119411" cy="2888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5" t="28047" r="28181" b="1919"/>
          <a:stretch/>
        </p:blipFill>
        <p:spPr>
          <a:xfrm>
            <a:off x="3491880" y="2924944"/>
            <a:ext cx="5430982" cy="36021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581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ZAJEDNIČKO FOTOGRAFIRANJE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88" y="1752600"/>
            <a:ext cx="7775223" cy="4373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8104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ZAJEDNIČKO FOTOGRAFIRANJE</a:t>
            </a:r>
            <a:endParaRPr lang="hr-HR" b="1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4" t="15387" r="5455"/>
          <a:stretch/>
        </p:blipFill>
        <p:spPr>
          <a:xfrm>
            <a:off x="520454" y="1752600"/>
            <a:ext cx="8103092" cy="4373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7843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BROJ 100-10x10</a:t>
            </a:r>
            <a:endParaRPr lang="hr-HR" b="1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88" y="1752600"/>
            <a:ext cx="7775223" cy="4373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2695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RAZBROJAVANJE 100 BOMBONA</a:t>
            </a:r>
            <a:endParaRPr lang="hr-HR" b="1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88" y="1752600"/>
            <a:ext cx="7775223" cy="4373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6715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Radna mjesta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b="1" dirty="0"/>
              <a:t>PRIRODA I DRUŠTVO-Očitavanje vremena na satovima-10 satova x 10=100-</a:t>
            </a:r>
            <a:r>
              <a:rPr lang="hr-HR" dirty="0"/>
              <a:t>učenici dobivaju listić na kojem se nalazi 10 satova; moraju očitati vrijeme na dva načina (10:15 prije podne / 22:15 poslije podne)-</a:t>
            </a:r>
            <a:r>
              <a:rPr lang="hr-HR" b="1" dirty="0"/>
              <a:t>BRANKICA</a:t>
            </a:r>
            <a:endParaRPr lang="hr-HR" dirty="0"/>
          </a:p>
          <a:p>
            <a:r>
              <a:rPr lang="hr-HR" dirty="0"/>
              <a:t>                                           </a:t>
            </a:r>
            <a:r>
              <a:rPr lang="hr-HR" b="1" dirty="0"/>
              <a:t>-Znamo sve o prirodi oko nas-10 tema-</a:t>
            </a:r>
            <a:r>
              <a:rPr lang="hr-HR" dirty="0"/>
              <a:t>učenici dobivaju listić na kojima se nalaze zadaci prepoznavanja, imenovanja pojmova za određenu temu i odgovaranje na pitanja vezanih za tu temu (zima, proljeće, ljeto, jesen, voće, povrće, zanimanja, mjeseci, članovi obitelji, ustanove)-</a:t>
            </a:r>
            <a:r>
              <a:rPr lang="hr-HR" b="1" dirty="0"/>
              <a:t>HELGA</a:t>
            </a:r>
            <a:endParaRPr lang="hr-HR" dirty="0"/>
          </a:p>
          <a:p>
            <a:r>
              <a:rPr lang="hr-HR" dirty="0"/>
              <a:t> </a:t>
            </a:r>
          </a:p>
          <a:p>
            <a:r>
              <a:rPr lang="hr-HR" b="1" dirty="0"/>
              <a:t> 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8460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Radna mjesta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b="1" dirty="0"/>
              <a:t>MATEMATIKA-Što mogu kupiti za 100 kuna? ?</a:t>
            </a:r>
            <a:r>
              <a:rPr lang="hr-HR" dirty="0"/>
              <a:t>-učenici procjenjuju i zbrajaju cijene namirnica koje mogu kupiti za 100 kuna (cilj je potrošiti točno 100 kuna ili što bliže), dakle primjenjuje postupak zbrajanja i oduzimanja jednoznamenkastih i dvoznamenkastih brojeva do 100 (cijene namirnica nalaze se na plakatu!)-</a:t>
            </a:r>
            <a:r>
              <a:rPr lang="hr-HR" b="1" dirty="0"/>
              <a:t>BRANKICA</a:t>
            </a:r>
            <a:endParaRPr lang="hr-HR" dirty="0"/>
          </a:p>
          <a:p>
            <a:r>
              <a:rPr lang="hr-HR" b="1" dirty="0"/>
              <a:t>                             -rješavanje 100 zadataka zbrajanja i oduzimanja do 100-</a:t>
            </a:r>
            <a:r>
              <a:rPr lang="hr-HR" dirty="0"/>
              <a:t>učenici na listićima imaju 10 različitih tipova zadataka zbrajanja i oduzimanja do 100 sa zagradama i bez; zadatak je riješiti ih u zadanom vremenu-</a:t>
            </a:r>
            <a:r>
              <a:rPr lang="hr-HR" b="1" dirty="0"/>
              <a:t>BRANKICA</a:t>
            </a:r>
            <a:endParaRPr lang="hr-HR" dirty="0"/>
          </a:p>
          <a:p>
            <a:r>
              <a:rPr lang="hr-HR" dirty="0"/>
              <a:t>                              </a:t>
            </a:r>
            <a:r>
              <a:rPr lang="hr-HR" b="1" dirty="0"/>
              <a:t>-BINGO-</a:t>
            </a:r>
            <a:r>
              <a:rPr lang="hr-HR" dirty="0"/>
              <a:t>dva učenika igraju </a:t>
            </a:r>
            <a:r>
              <a:rPr lang="hr-HR" dirty="0" err="1"/>
              <a:t>bingo</a:t>
            </a:r>
            <a:r>
              <a:rPr lang="hr-HR" dirty="0"/>
              <a:t>: prekrivaju žetonom na kartici izvučeni broj; broj je zapisan brojevnom riječi do sto; jedan učenik izvlači brojeve iz vrećice-</a:t>
            </a:r>
            <a:r>
              <a:rPr lang="hr-HR" b="1" dirty="0"/>
              <a:t>HELGA</a:t>
            </a:r>
            <a:endParaRPr lang="hr-HR" dirty="0"/>
          </a:p>
          <a:p>
            <a:r>
              <a:rPr lang="hr-HR" dirty="0"/>
              <a:t> 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5133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Radna mjesta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/>
              <a:t>HRVATSKI JEZIK-100 imenica-</a:t>
            </a:r>
            <a:r>
              <a:rPr lang="hr-HR" dirty="0"/>
              <a:t>učenici moraju u skupini smisliti i napisati pravilno 10 različitih imenica koje su podijeljene u skupine: voće, povrće, obitelj, škola, ustanove, namještaj, cvijeće, zanimanja, imena, odjeća i obuća -</a:t>
            </a:r>
            <a:r>
              <a:rPr lang="hr-HR" b="1" dirty="0"/>
              <a:t>HELGA</a:t>
            </a:r>
            <a:endParaRPr lang="hr-HR" dirty="0"/>
          </a:p>
          <a:p>
            <a:r>
              <a:rPr lang="hr-HR" b="1" dirty="0"/>
              <a:t>                                  -Razumijem što čitam na 100.-toj stranici određene lektire-</a:t>
            </a:r>
            <a:r>
              <a:rPr lang="hr-HR" dirty="0"/>
              <a:t>učenici dobiju naslov ili ime i prezime autora neke lektire do 4. razreda; zadatak je pronaći taj primjerak lektire na stolu, otvoriti 100.-tu stranicu, pročitati što se nalazi na toj stranici i zatim odgovoriti na pitanja-</a:t>
            </a:r>
            <a:r>
              <a:rPr lang="hr-HR" b="1" dirty="0"/>
              <a:t>BRANKICA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5260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ekarska">
  <a:themeElements>
    <a:clrScheme name="Apotekarska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ekarska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ekarsk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160</TotalTime>
  <Words>493</Words>
  <Application>Microsoft Office PowerPoint</Application>
  <PresentationFormat>Prikaz na zaslonu (4:3)</PresentationFormat>
  <Paragraphs>51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25</vt:i4>
      </vt:variant>
    </vt:vector>
  </HeadingPairs>
  <TitlesOfParts>
    <vt:vector size="26" baseType="lpstr">
      <vt:lpstr>Apotekarska</vt:lpstr>
      <vt:lpstr>100-ti dan škole</vt:lpstr>
      <vt:lpstr>ZAJEDNIČKO FOTOGRAFIRANJE</vt:lpstr>
      <vt:lpstr>ZAJEDNIČKO FOTOGRAFIRANJE</vt:lpstr>
      <vt:lpstr>ZAJEDNIČKO FOTOGRAFIRANJE</vt:lpstr>
      <vt:lpstr>BROJ 100-10x10</vt:lpstr>
      <vt:lpstr>RAZBROJAVANJE 100 BOMBONA</vt:lpstr>
      <vt:lpstr>Radna mjesta</vt:lpstr>
      <vt:lpstr>Radna mjesta</vt:lpstr>
      <vt:lpstr>Radna mjesta</vt:lpstr>
      <vt:lpstr>Radna mjesta</vt:lpstr>
      <vt:lpstr>Radna mjesta</vt:lpstr>
      <vt:lpstr>Radna mjesta-100 satova</vt:lpstr>
      <vt:lpstr>Radna mjesta-10 TEMA IZ PRIRODE</vt:lpstr>
      <vt:lpstr>Radna mjesta-ZA 100 KUNA</vt:lpstr>
      <vt:lpstr>Radna mjesta-neki su uspjeli!</vt:lpstr>
      <vt:lpstr>Radna mjesta-BINGO</vt:lpstr>
      <vt:lpstr>Radna mjesta-100 zadataka</vt:lpstr>
      <vt:lpstr>Radna mjesta-razumijem što čitam</vt:lpstr>
      <vt:lpstr>RADNA MJESTA-100 imenica</vt:lpstr>
      <vt:lpstr>RADNA MJESTA-100 PAHULJICA</vt:lpstr>
      <vt:lpstr>RADNA MJESTA-JA SA 100 GODINA</vt:lpstr>
      <vt:lpstr>RADNA MJESTA-OBOJAJ 100 OBLIKA</vt:lpstr>
      <vt:lpstr>RADNA MJESTA-OBOJAJ                             100 OBLIKA</vt:lpstr>
      <vt:lpstr>MJESTA ZA ZABAVU-BROJANJE PO 100</vt:lpstr>
      <vt:lpstr>MJESTA ZA ZABAVU-100 LEGIĆA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100-ti dan škole</dc:title>
  <dc:creator>Habuzin</dc:creator>
  <cp:lastModifiedBy>Habuzin</cp:lastModifiedBy>
  <cp:revision>16</cp:revision>
  <dcterms:created xsi:type="dcterms:W3CDTF">2018-02-13T14:23:51Z</dcterms:created>
  <dcterms:modified xsi:type="dcterms:W3CDTF">2018-03-10T15:01:40Z</dcterms:modified>
</cp:coreProperties>
</file>