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00"/>
    <a:srgbClr val="980069"/>
    <a:srgbClr val="6600CC"/>
    <a:srgbClr val="000066"/>
    <a:srgbClr val="006E2D"/>
    <a:srgbClr val="FF39A5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A5307C-8AB6-470E-9A33-E5235CFB9F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203200" y="965200"/>
            <a:ext cx="3175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206375" y="1809750"/>
            <a:ext cx="58738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169" name="Rectangle 97"/>
          <p:cNvSpPr>
            <a:spLocks noChangeArrowheads="1"/>
          </p:cNvSpPr>
          <p:nvPr/>
        </p:nvSpPr>
        <p:spPr bwMode="auto">
          <a:xfrm>
            <a:off x="127000" y="5270500"/>
            <a:ext cx="3175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3211" name="Picture 139" descr="E:\IMAGES.WMF\BORDERS\COLUMNSV\BORCV60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49263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E5439-D465-45C7-AE0E-8D9CB672F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3A1FE-5A02-4639-A50F-919D3CF5A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18727-1C82-4ACB-B576-0591CD36A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CA052-A1B3-4300-9446-77ECD2CC2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26E7-9A97-4942-9EE3-FD88BAD06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F5D4-97DE-4FAE-836B-AA6D272BC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DF7AB-1069-4BB3-9267-465969CDC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99CCC-C995-4770-BDA7-5D274472C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ECCF5-8D95-46AF-AC1F-15A988A52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5B843-7C5D-4A5C-88CF-E8AE38516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445C3D-7992-44A7-A06F-84A6FA903EA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E:\IMAGES.WMF\BORDERS\COLUMNSV\BORCV606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4400" y="0"/>
            <a:ext cx="449263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32" name="Picture 8" descr="E:\IMAGES.WMF\ACC_DING\BASIC\A_DBC064.WMF"/>
          <p:cNvPicPr>
            <a:picLocks noChangeAspect="1" noChangeArrowheads="1"/>
          </p:cNvPicPr>
          <p:nvPr/>
        </p:nvPicPr>
        <p:blipFill>
          <a:blip r:embed="rId15" cstate="print"/>
          <a:srcRect l="20409"/>
          <a:stretch>
            <a:fillRect/>
          </a:stretch>
        </p:blipFill>
        <p:spPr bwMode="auto">
          <a:xfrm>
            <a:off x="0" y="0"/>
            <a:ext cx="2971800" cy="995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GLAZBENA KULTURA: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Likovni prikaz sonatnog oblika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hr-HR" dirty="0" smtClean="0"/>
              <a:t>Izbor radova sedmih razreda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9512" y="4221088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Danijel </a:t>
            </a:r>
            <a:r>
              <a:rPr lang="hr-HR" dirty="0" err="1" smtClean="0"/>
              <a:t>Vučinovec</a:t>
            </a:r>
            <a:r>
              <a:rPr lang="hr-HR" dirty="0" smtClean="0"/>
              <a:t>, 7a</a:t>
            </a:r>
            <a:endParaRPr lang="hr-HR" dirty="0"/>
          </a:p>
        </p:txBody>
      </p:sp>
      <p:pic>
        <p:nvPicPr>
          <p:cNvPr id="7" name="Rezervirano mjesto sadržaja 6" descr="20160430_1757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040188" cy="290340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27984" y="5589240"/>
            <a:ext cx="4041775" cy="639762"/>
          </a:xfrm>
        </p:spPr>
        <p:txBody>
          <a:bodyPr/>
          <a:lstStyle/>
          <a:p>
            <a:pPr algn="ctr"/>
            <a:r>
              <a:rPr lang="hr-HR" dirty="0" err="1" smtClean="0"/>
              <a:t>Stella</a:t>
            </a:r>
            <a:r>
              <a:rPr lang="hr-HR" dirty="0" smtClean="0"/>
              <a:t> Novak, 7a</a:t>
            </a:r>
            <a:endParaRPr lang="hr-HR" dirty="0"/>
          </a:p>
        </p:txBody>
      </p:sp>
      <p:pic>
        <p:nvPicPr>
          <p:cNvPr id="8" name="Rezervirano mjesto sadržaja 7" descr="20160430_1757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741083"/>
            <a:ext cx="4041775" cy="2818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Mihael </a:t>
            </a:r>
            <a:r>
              <a:rPr lang="hr-HR" dirty="0" err="1" smtClean="0"/>
              <a:t>Posavac</a:t>
            </a:r>
            <a:r>
              <a:rPr lang="hr-HR" dirty="0" smtClean="0"/>
              <a:t>, 7f</a:t>
            </a:r>
            <a:endParaRPr lang="hr-HR" dirty="0"/>
          </a:p>
        </p:txBody>
      </p:sp>
      <p:pic>
        <p:nvPicPr>
          <p:cNvPr id="7" name="Rezervirano mjesto sadržaja 6" descr="20160430_1758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40188" cy="2898037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99992" y="1916832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Leon </a:t>
            </a:r>
            <a:r>
              <a:rPr lang="hr-HR" dirty="0" err="1" smtClean="0"/>
              <a:t>Keleković</a:t>
            </a:r>
            <a:r>
              <a:rPr lang="hr-HR" dirty="0" smtClean="0"/>
              <a:t>, 7f</a:t>
            </a:r>
            <a:endParaRPr lang="hr-HR" dirty="0"/>
          </a:p>
        </p:txBody>
      </p:sp>
      <p:pic>
        <p:nvPicPr>
          <p:cNvPr id="8" name="Rezervirano mjesto sadržaja 7" descr="20160430_1759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57236"/>
            <a:ext cx="4041775" cy="2986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Gabriela </a:t>
            </a:r>
            <a:r>
              <a:rPr lang="hr-HR" dirty="0" err="1" smtClean="0"/>
              <a:t>Erić</a:t>
            </a:r>
            <a:r>
              <a:rPr lang="hr-HR" dirty="0" smtClean="0"/>
              <a:t>, 7b</a:t>
            </a:r>
            <a:endParaRPr lang="hr-HR" dirty="0"/>
          </a:p>
        </p:txBody>
      </p:sp>
      <p:pic>
        <p:nvPicPr>
          <p:cNvPr id="7" name="Rezervirano mjesto sadržaja 6" descr="20160503_1839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11044"/>
            <a:ext cx="4040188" cy="2678949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27984" y="1988840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Lucija </a:t>
            </a:r>
            <a:r>
              <a:rPr lang="hr-HR" dirty="0" err="1" smtClean="0"/>
              <a:t>Magić</a:t>
            </a:r>
            <a:r>
              <a:rPr lang="hr-HR" dirty="0" smtClean="0"/>
              <a:t>, 7b</a:t>
            </a:r>
            <a:endParaRPr lang="hr-HR" dirty="0"/>
          </a:p>
        </p:txBody>
      </p:sp>
      <p:pic>
        <p:nvPicPr>
          <p:cNvPr id="10" name="Rezervirano mjesto sadržaja 9" descr="20160503_1837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691683"/>
            <a:ext cx="4041775" cy="2917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1520" y="4077072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Davor </a:t>
            </a:r>
            <a:r>
              <a:rPr lang="hr-HR" dirty="0" err="1" smtClean="0"/>
              <a:t>Leljak</a:t>
            </a:r>
            <a:r>
              <a:rPr lang="hr-HR" dirty="0" smtClean="0"/>
              <a:t>, 7f</a:t>
            </a:r>
            <a:endParaRPr lang="hr-HR" dirty="0"/>
          </a:p>
        </p:txBody>
      </p:sp>
      <p:pic>
        <p:nvPicPr>
          <p:cNvPr id="7" name="Rezervirano mjesto sadržaja 6" descr="20160503_1837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40188" cy="278704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27984" y="3068960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Željko </a:t>
            </a:r>
            <a:r>
              <a:rPr lang="hr-HR" dirty="0" err="1" smtClean="0"/>
              <a:t>Melnjak</a:t>
            </a:r>
            <a:r>
              <a:rPr lang="hr-HR" dirty="0" smtClean="0"/>
              <a:t>, 7b</a:t>
            </a:r>
            <a:endParaRPr lang="hr-HR" dirty="0"/>
          </a:p>
        </p:txBody>
      </p:sp>
      <p:pic>
        <p:nvPicPr>
          <p:cNvPr id="8" name="Rezervirano mjesto sadržaja 7" descr="20160503_1852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041775" cy="267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Sara Bradić, 7b</a:t>
            </a:r>
            <a:endParaRPr lang="hr-HR" dirty="0"/>
          </a:p>
        </p:txBody>
      </p:sp>
      <p:pic>
        <p:nvPicPr>
          <p:cNvPr id="8" name="Rezervirano mjesto sadržaja 7" descr="20160503_185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040188" cy="2541347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99992" y="1988840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Helena </a:t>
            </a:r>
            <a:r>
              <a:rPr lang="hr-HR" dirty="0" err="1" smtClean="0"/>
              <a:t>Dumić</a:t>
            </a:r>
            <a:r>
              <a:rPr lang="hr-HR" dirty="0" smtClean="0"/>
              <a:t>, 7c</a:t>
            </a:r>
            <a:endParaRPr lang="hr-HR" dirty="0"/>
          </a:p>
        </p:txBody>
      </p:sp>
      <p:pic>
        <p:nvPicPr>
          <p:cNvPr id="10" name="Rezervirano mjesto sadržaja 9" descr="20160503_1841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718923"/>
            <a:ext cx="4041775" cy="1718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err="1" smtClean="0"/>
              <a:t>Tijek</a:t>
            </a:r>
            <a:r>
              <a:rPr lang="sr-Latn-CS" dirty="0" smtClean="0"/>
              <a:t> rada</a:t>
            </a:r>
            <a:endParaRPr lang="sr-Latn-C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 smtClean="0"/>
              <a:t>Na satu glazbene kulture učenici su poslušali </a:t>
            </a:r>
            <a:r>
              <a:rPr lang="sr-Latn-CS" err="1" smtClean="0"/>
              <a:t>1</a:t>
            </a:r>
            <a:r>
              <a:rPr lang="sr-Latn-CS" smtClean="0"/>
              <a:t>. stavak </a:t>
            </a:r>
            <a:r>
              <a:rPr lang="sr-Latn-CS" dirty="0" smtClean="0"/>
              <a:t>Male noćne muzike, </a:t>
            </a:r>
          </a:p>
          <a:p>
            <a:pPr>
              <a:buNone/>
            </a:pPr>
            <a:r>
              <a:rPr lang="sr-Latn-CS" dirty="0" smtClean="0"/>
              <a:t>   W. A. </a:t>
            </a:r>
            <a:r>
              <a:rPr lang="sr-Latn-CS" dirty="0" err="1" smtClean="0"/>
              <a:t>Mozarta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Zadatak za prvo slušanje – </a:t>
            </a:r>
          </a:p>
          <a:p>
            <a:pPr>
              <a:buNone/>
            </a:pPr>
            <a:r>
              <a:rPr lang="sr-Latn-CS" dirty="0" smtClean="0"/>
              <a:t>   Odrediti glazbene sastavnice: vrsta glazbe, izvođač, tempo, dinamika i ugođaj.</a:t>
            </a:r>
          </a:p>
          <a:p>
            <a:r>
              <a:rPr lang="sr-Latn-CS" dirty="0" smtClean="0"/>
              <a:t>Nakon utvrđivanja skladatelja i skladbe, pristupili smo analizi glazbenih sastavnica.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Utvrdili smo da skladba pripada instrumentalnoj glazbi u izvedbi gudačkog sastava te da je brzog tempa, promjenjive dinamike i vedrog ugođaja.</a:t>
            </a:r>
          </a:p>
          <a:p>
            <a:r>
              <a:rPr lang="hr-HR" dirty="0" smtClean="0"/>
              <a:t>Zatim smo skladbu slušali po dijelovima i svaki dio uz razgovor i zaključivanje imenovali.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492896"/>
            <a:ext cx="7772400" cy="2887960"/>
          </a:xfrm>
        </p:spPr>
        <p:txBody>
          <a:bodyPr/>
          <a:lstStyle/>
          <a:p>
            <a:r>
              <a:rPr lang="hr-HR" dirty="0" smtClean="0"/>
              <a:t>Na kraju smo napisali dijelove skladbe na ploču i došli do sljedećeg zaključka:</a:t>
            </a:r>
          </a:p>
          <a:p>
            <a:r>
              <a:rPr lang="hr-HR" dirty="0" smtClean="0"/>
              <a:t>Skladba je napisana prema shemi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2400" dirty="0" smtClean="0"/>
              <a:t>     //:T1 most T2 </a:t>
            </a:r>
            <a:r>
              <a:rPr lang="hr-HR" sz="2400" dirty="0" err="1" smtClean="0"/>
              <a:t>codetta</a:t>
            </a:r>
            <a:r>
              <a:rPr lang="hr-HR" sz="2400" dirty="0" smtClean="0"/>
              <a:t> ://T1-- T2-- / T1 most T2 </a:t>
            </a:r>
            <a:r>
              <a:rPr lang="hr-HR" sz="2400" dirty="0" err="1" smtClean="0"/>
              <a:t>Coda</a:t>
            </a:r>
            <a:r>
              <a:rPr lang="hr-HR" sz="2400" dirty="0"/>
              <a:t> </a:t>
            </a:r>
            <a:r>
              <a:rPr lang="hr-HR" sz="2400" dirty="0" smtClean="0"/>
              <a:t>/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Svaki dio skladbe imenovali smo:</a:t>
            </a:r>
          </a:p>
          <a:p>
            <a:r>
              <a:rPr lang="hr-HR" dirty="0" smtClean="0"/>
              <a:t>U EKSPOZICIJI skladatelj donosi dvije različite teme koje su povezane kratkim mostom, a na kraju se pojavljuje mali završetak (</a:t>
            </a:r>
            <a:r>
              <a:rPr lang="hr-HR" dirty="0" err="1" smtClean="0"/>
              <a:t>codetta</a:t>
            </a:r>
            <a:r>
              <a:rPr lang="hr-HR" dirty="0" smtClean="0"/>
              <a:t>). Cijela ekspozicija se ponavlja kako bi se bolje upamtila melodija.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PROVEDBI skladatelj mijenja teme provodeći ih kroz razne tonalitete, tempo, ugođaj…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 REPRIZI se ekspozicija ponavlja uz veliki završetak (</a:t>
            </a:r>
            <a:r>
              <a:rPr lang="hr-HR" dirty="0" err="1" smtClean="0"/>
              <a:t>Codu</a:t>
            </a:r>
            <a:r>
              <a:rPr lang="hr-HR" dirty="0" smtClean="0"/>
              <a:t>).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analize glazbenog djela, učenici su zadanu shemu sonatnog oblika likovno obradili.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Evo najuspješnijih radova!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Lora </a:t>
            </a:r>
            <a:r>
              <a:rPr lang="hr-HR" dirty="0" err="1" smtClean="0"/>
              <a:t>Pleško</a:t>
            </a:r>
            <a:r>
              <a:rPr lang="hr-HR" dirty="0" smtClean="0"/>
              <a:t>, 7c</a:t>
            </a:r>
            <a:endParaRPr lang="hr-HR" dirty="0"/>
          </a:p>
        </p:txBody>
      </p:sp>
      <p:pic>
        <p:nvPicPr>
          <p:cNvPr id="9" name="Rezervirano mjesto sadržaja 8" descr="20160430_1756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40188" cy="2785235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490665" y="5229200"/>
            <a:ext cx="4041775" cy="639762"/>
          </a:xfrm>
        </p:spPr>
        <p:txBody>
          <a:bodyPr/>
          <a:lstStyle/>
          <a:p>
            <a:pPr algn="ctr"/>
            <a:r>
              <a:rPr lang="hr-HR" dirty="0" err="1" smtClean="0"/>
              <a:t>Zanna</a:t>
            </a:r>
            <a:r>
              <a:rPr lang="hr-HR" dirty="0" smtClean="0"/>
              <a:t> </a:t>
            </a:r>
            <a:r>
              <a:rPr lang="hr-HR" dirty="0" err="1" smtClean="0"/>
              <a:t>Habuzin</a:t>
            </a:r>
            <a:r>
              <a:rPr lang="hr-HR" dirty="0" smtClean="0"/>
              <a:t>, 7c</a:t>
            </a:r>
            <a:endParaRPr lang="hr-HR" dirty="0"/>
          </a:p>
        </p:txBody>
      </p:sp>
      <p:pic>
        <p:nvPicPr>
          <p:cNvPr id="10" name="Rezervirano mjesto sadržaja 9" descr="20160430_1756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0665" y="3073245"/>
            <a:ext cx="4041775" cy="2154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20160430_175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01008"/>
            <a:ext cx="4112895" cy="3074670"/>
          </a:xfrm>
          <a:prstGeom prst="rect">
            <a:avLst/>
          </a:prstGeo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Ivan Borak, 7a</a:t>
            </a:r>
            <a:endParaRPr lang="hr-HR" dirty="0"/>
          </a:p>
        </p:txBody>
      </p:sp>
      <p:pic>
        <p:nvPicPr>
          <p:cNvPr id="7" name="Rezervirano mjesto sadržaja 6" descr="20160430_1756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4040188" cy="180020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355976" y="332656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Hrvoje </a:t>
            </a:r>
            <a:r>
              <a:rPr lang="hr-HR" dirty="0" err="1" smtClean="0"/>
              <a:t>Videc</a:t>
            </a:r>
            <a:r>
              <a:rPr lang="hr-HR" dirty="0" smtClean="0"/>
              <a:t>, 7a</a:t>
            </a:r>
            <a:endParaRPr lang="hr-HR" dirty="0"/>
          </a:p>
        </p:txBody>
      </p:sp>
      <p:pic>
        <p:nvPicPr>
          <p:cNvPr id="8" name="Rezervirano mjesto sadržaja 7" descr="20160430_17564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27984" y="980728"/>
            <a:ext cx="4041775" cy="2316222"/>
          </a:xfrm>
        </p:spPr>
      </p:pic>
      <p:sp>
        <p:nvSpPr>
          <p:cNvPr id="9" name="Rezervirano mjesto teksta 4"/>
          <p:cNvSpPr txBox="1">
            <a:spLocks/>
          </p:cNvSpPr>
          <p:nvPr/>
        </p:nvSpPr>
        <p:spPr bwMode="auto">
          <a:xfrm>
            <a:off x="3923928" y="450912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 </a:t>
            </a:r>
            <a:r>
              <a:rPr kumimoji="0" lang="hr-H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Sablić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7a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 Clas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Art Class</Template>
  <TotalTime>43</TotalTime>
  <Words>291</Words>
  <Application>Microsoft Office PowerPoint</Application>
  <PresentationFormat>Prikaz na zaslonu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Art Class</vt:lpstr>
      <vt:lpstr>GLAZBENA KULTURA:  Likovni prikaz sonatnog oblika</vt:lpstr>
      <vt:lpstr>Tijek rada</vt:lpstr>
      <vt:lpstr>Tijek rada</vt:lpstr>
      <vt:lpstr>Tijek rada</vt:lpstr>
      <vt:lpstr>Tijek rada</vt:lpstr>
      <vt:lpstr>Tijek rada</vt:lpstr>
      <vt:lpstr>Tijek rada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Class</dc:title>
  <dc:creator>TanjaS</dc:creator>
  <cp:lastModifiedBy>TanjaS</cp:lastModifiedBy>
  <cp:revision>19</cp:revision>
  <dcterms:created xsi:type="dcterms:W3CDTF">2016-04-30T16:46:42Z</dcterms:created>
  <dcterms:modified xsi:type="dcterms:W3CDTF">2016-05-03T17:18:17Z</dcterms:modified>
</cp:coreProperties>
</file>